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8" r:id="rId3"/>
    <p:sldId id="278" r:id="rId4"/>
    <p:sldId id="259" r:id="rId5"/>
    <p:sldId id="281" r:id="rId6"/>
    <p:sldId id="279" r:id="rId7"/>
    <p:sldId id="280" r:id="rId8"/>
    <p:sldId id="282" r:id="rId9"/>
    <p:sldId id="260" r:id="rId10"/>
    <p:sldId id="261" r:id="rId11"/>
    <p:sldId id="263" r:id="rId12"/>
    <p:sldId id="268" r:id="rId13"/>
    <p:sldId id="269" r:id="rId14"/>
    <p:sldId id="271" r:id="rId15"/>
    <p:sldId id="273" r:id="rId16"/>
    <p:sldId id="274" r:id="rId17"/>
    <p:sldId id="283" r:id="rId18"/>
    <p:sldId id="284" r:id="rId19"/>
    <p:sldId id="286" r:id="rId20"/>
    <p:sldId id="287" r:id="rId21"/>
    <p:sldId id="289" r:id="rId22"/>
    <p:sldId id="290" r:id="rId23"/>
    <p:sldId id="288" r:id="rId24"/>
    <p:sldId id="277" r:id="rId25"/>
  </p:sldIdLst>
  <p:sldSz cx="12192000" cy="6858000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03CB4-6D72-420C-A01D-E3A909A0E66C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DF4A0-5E6C-427B-A239-99FD66F2FF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070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3FDB5-78B3-4FF9-B8A5-D9CD20AF212D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DF816-0D56-4BEE-B1A2-994DB0AF98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637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D3F97E-ACD9-4C4F-991D-4CB23C19C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AF4CF5B-E4A8-4B54-B90F-B3F4AB5F6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52B6C7-08A8-4B3D-953F-8C299FA2D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51FF-E667-412D-BE60-1D9E37325EB9}" type="datetimeFigureOut">
              <a:rPr lang="sk-SK" smtClean="0"/>
              <a:t>19. 11. 2019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325EB3-B41E-4B1D-A782-06C2C03F5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50EE88-DCD3-4754-B021-F7C782156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832E-E26B-4359-BF57-40458E9484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683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F49C02-05DD-408A-9AF9-63096AC9A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F504ABF-1079-4D2C-AAD6-142B524D7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0DE3A3-5A40-453F-944E-1E17DF7F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51FF-E667-412D-BE60-1D9E37325EB9}" type="datetimeFigureOut">
              <a:rPr lang="sk-SK" smtClean="0"/>
              <a:t>19. 11. 2019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87291B-F608-483C-ADFC-F98B0812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DA8BC8-8937-473C-9D37-C691BBBF5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832E-E26B-4359-BF57-40458E9484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787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048B495-6EE6-497E-B52E-7ED6B2EFE4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5F3152C-D40E-45F1-9348-C65069C3E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A31113-C3B9-4649-B606-A67C9D789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51FF-E667-412D-BE60-1D9E37325EB9}" type="datetimeFigureOut">
              <a:rPr lang="sk-SK" smtClean="0"/>
              <a:t>19. 11. 2019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7409E7-FA40-4A5C-8D56-EB83E0728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8B7C6D-AEF7-4F26-BDA5-8237EA873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832E-E26B-4359-BF57-40458E9484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857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29DB93-C135-4A8A-9BFA-3D0016738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A1A2E3-98EE-44A4-BA28-2ED3B60B8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66AB18-5DD8-4065-978F-95806EAE2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51FF-E667-412D-BE60-1D9E37325EB9}" type="datetimeFigureOut">
              <a:rPr lang="sk-SK" smtClean="0"/>
              <a:t>19. 11. 2019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A24A69-DB8D-4EB4-BB56-ECC384110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B87372-3FCD-48B2-8A77-A01202716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832E-E26B-4359-BF57-40458E9484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8020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E6C6A6-2A6A-4F17-93D4-6DEC01DF4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A76B525-3137-49CE-89BD-E95515F24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29A5C5-5D92-4370-AC44-3B58D8FD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51FF-E667-412D-BE60-1D9E37325EB9}" type="datetimeFigureOut">
              <a:rPr lang="sk-SK" smtClean="0"/>
              <a:t>19. 11. 2019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67F4A7-8831-4639-A13C-8E9E01EA7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CC229D-3304-49A6-A4A8-D88D01E6A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832E-E26B-4359-BF57-40458E9484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2130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E10A68-3972-46CE-B7E8-1EA9B3A1A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EEC4B4-4221-4547-852E-44D836DA3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7D9E73D-095C-40AF-BF7E-00FFD2BB23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D467348-0159-45BA-94C1-83761E41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51FF-E667-412D-BE60-1D9E37325EB9}" type="datetimeFigureOut">
              <a:rPr lang="sk-SK" smtClean="0"/>
              <a:t>19. 11. 2019</a:t>
            </a:fld>
            <a:endParaRPr lang="sk-SK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400958F-6612-4834-9151-D07629B5B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232E77-07F3-4246-96CC-D63B3551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832E-E26B-4359-BF57-40458E9484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0517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72BCF1-D56F-4EE5-AB41-7CF03FD7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18987D3-4328-435F-A4E4-61E628DD3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FC6FD58-B855-470D-913B-944411F22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B2B8AE8-F4B9-4312-9130-5953FFA500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631444F-C9FC-4A97-B226-2C9FB3B66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1CF519D-3814-4E6E-996B-A0FA6EB04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51FF-E667-412D-BE60-1D9E37325EB9}" type="datetimeFigureOut">
              <a:rPr lang="sk-SK" smtClean="0"/>
              <a:t>19. 11. 2019</a:t>
            </a:fld>
            <a:endParaRPr lang="sk-SK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E17916B-2974-4091-8290-AEEEE2AF5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4CA10A7-2FD7-4519-BEDB-CD9283F51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832E-E26B-4359-BF57-40458E9484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228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52F743-89E6-49C5-9FA9-B2DE5EE5A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5BFE93C-6424-40B7-9601-7C310DD0A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51FF-E667-412D-BE60-1D9E37325EB9}" type="datetimeFigureOut">
              <a:rPr lang="sk-SK" smtClean="0"/>
              <a:t>19. 11. 2019</a:t>
            </a:fld>
            <a:endParaRPr lang="sk-SK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4BDEB7A-CE82-4F1E-8C43-4628B74AD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4CEF38A-33E4-4DF6-BF4C-5653EED82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832E-E26B-4359-BF57-40458E9484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967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E50947D-132A-4069-B764-C11705602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51FF-E667-412D-BE60-1D9E37325EB9}" type="datetimeFigureOut">
              <a:rPr lang="sk-SK" smtClean="0"/>
              <a:t>19. 11. 2019</a:t>
            </a:fld>
            <a:endParaRPr lang="sk-SK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89E119F-3F8B-4648-AE13-32CCCC0FE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71CD76-7443-4988-811D-34F189F8C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832E-E26B-4359-BF57-40458E9484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55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6B470E-6BEA-4F95-A9E3-A7F303126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5AD255-DE97-4058-85BA-FAEED8867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B5724E1-9FB3-4E9C-9895-6E48C05AC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87D96DA-93E5-4249-9F7B-1C6447BBE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51FF-E667-412D-BE60-1D9E37325EB9}" type="datetimeFigureOut">
              <a:rPr lang="sk-SK" smtClean="0"/>
              <a:t>19. 11. 2019</a:t>
            </a:fld>
            <a:endParaRPr lang="sk-SK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8370A5B-D0DE-4DBB-9ED8-12D771DD8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FABD42F-A952-4494-AFFA-3E04E7E7A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832E-E26B-4359-BF57-40458E9484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206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E2ADE4-A896-4F6E-A0DA-7A397DB77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F9EC972-E876-40B3-8268-F1B3B31832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FB6911B-5BA1-4E2A-A563-CC1961865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3802ED-1A6B-4FAD-993C-388FDDC3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51FF-E667-412D-BE60-1D9E37325EB9}" type="datetimeFigureOut">
              <a:rPr lang="sk-SK" smtClean="0"/>
              <a:t>19. 11. 2019</a:t>
            </a:fld>
            <a:endParaRPr lang="sk-SK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D931120-5583-4514-A622-F1E50ED61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D1D645-F0DB-4508-A7EF-FFFB202C2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4832E-E26B-4359-BF57-40458E9484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769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EB4CC14-8D1D-4105-98D5-1006E0AB2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78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388F081-72D6-41D7-B2EC-6E6F9E26C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97723"/>
            <a:ext cx="10515600" cy="237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sk-SK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5DF06C-9539-4F11-968E-14C41645C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D51FF-E667-412D-BE60-1D9E37325EB9}" type="datetimeFigureOut">
              <a:rPr lang="sk-SK" smtClean="0"/>
              <a:t>19. 11. 2019</a:t>
            </a:fld>
            <a:endParaRPr lang="sk-SK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B818DF-E62C-4FD8-A5D7-B8742C9BA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D215D1-5950-4314-B96A-21A76F084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4832E-E26B-4359-BF57-40458E948402}" type="slidenum">
              <a:rPr lang="sk-SK" smtClean="0"/>
              <a:t>‹#›</a:t>
            </a:fld>
            <a:endParaRPr lang="sk-SK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502DB04-01E7-461C-832C-B85DA355238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" y="0"/>
            <a:ext cx="10692384" cy="139903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2E20D4E-8F5A-4B21-8A8F-0920B18BEDC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79592"/>
            <a:ext cx="10692384" cy="9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2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nes.cz/praha/zpravy/porod-doma-komplikace-zachranna-sluzba-stredocesky-kraj.A190920_102947_praha-zpravy_zaz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ýsledek obrázku pro domácí porod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t="17034" r="8175" b="4547"/>
          <a:stretch/>
        </p:blipFill>
        <p:spPr bwMode="auto">
          <a:xfrm>
            <a:off x="989400" y="1410788"/>
            <a:ext cx="1023257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866900" y="2061917"/>
            <a:ext cx="8477572" cy="1797766"/>
          </a:xfrm>
        </p:spPr>
        <p:txBody>
          <a:bodyPr/>
          <a:lstStyle/>
          <a:p>
            <a:pPr algn="ctr"/>
            <a:r>
              <a:rPr lang="cs-CZ" sz="4400" dirty="0"/>
              <a:t>(Náhlý) porod mimo zdravotnické zařízení z pohledu </a:t>
            </a:r>
            <a:r>
              <a:rPr lang="cs-CZ" sz="4400" dirty="0" smtClean="0"/>
              <a:t>ZZS</a:t>
            </a:r>
            <a:endParaRPr lang="cs-CZ" sz="44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847528" y="4545645"/>
            <a:ext cx="8496944" cy="1201688"/>
          </a:xfrm>
        </p:spPr>
        <p:txBody>
          <a:bodyPr>
            <a:normAutofit/>
          </a:bodyPr>
          <a:lstStyle/>
          <a:p>
            <a:r>
              <a:rPr lang="cs-CZ" sz="2000" dirty="0"/>
              <a:t>MUDr. Jana Kubalová, </a:t>
            </a:r>
          </a:p>
          <a:p>
            <a:r>
              <a:rPr lang="cs-CZ" sz="1800" dirty="0" smtClean="0"/>
              <a:t>Zdravotnická </a:t>
            </a:r>
            <a:r>
              <a:rPr lang="cs-CZ" sz="1800" dirty="0"/>
              <a:t>záchranná služba Jihomoravského </a:t>
            </a:r>
            <a:r>
              <a:rPr lang="cs-CZ" sz="1800" dirty="0" smtClean="0"/>
              <a:t>kraje</a:t>
            </a:r>
          </a:p>
          <a:p>
            <a:r>
              <a:rPr lang="cs-CZ" sz="1800" dirty="0" smtClean="0"/>
              <a:t>20. 11. 2019</a:t>
            </a:r>
            <a:endParaRPr lang="cs-CZ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69465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08368" y="681735"/>
            <a:ext cx="3167743" cy="1325563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Případ č. 1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6650" y="2007298"/>
            <a:ext cx="10511246" cy="4010325"/>
          </a:xfrm>
        </p:spPr>
        <p:txBody>
          <a:bodyPr>
            <a:normAutofit fontScale="85000" lnSpcReduction="20000"/>
          </a:bodyPr>
          <a:lstStyle/>
          <a:p>
            <a:r>
              <a:rPr lang="cs-CZ" sz="2700" dirty="0" smtClean="0"/>
              <a:t>3. porod, ZZS volána na místo téměř za hodinu po porodu k přestřižení </a:t>
            </a:r>
            <a:r>
              <a:rPr lang="cs-CZ" sz="2700" dirty="0"/>
              <a:t>pupeční </a:t>
            </a:r>
            <a:r>
              <a:rPr lang="cs-CZ" sz="2700" dirty="0" smtClean="0"/>
              <a:t>šňůry</a:t>
            </a:r>
            <a:endParaRPr lang="cs-CZ" sz="2700" dirty="0"/>
          </a:p>
          <a:p>
            <a:r>
              <a:rPr lang="cs-CZ" sz="2700" dirty="0" smtClean="0"/>
              <a:t>V bytě </a:t>
            </a:r>
            <a:r>
              <a:rPr lang="cs-CZ" sz="2700" dirty="0"/>
              <a:t>chladno, otec v bundě a čepici, volně pobíhají 3 větší psi, nepořádek</a:t>
            </a:r>
          </a:p>
          <a:p>
            <a:r>
              <a:rPr lang="cs-CZ" sz="2700" dirty="0"/>
              <a:t>Novorozenec: dítě na hrudi matky, u prsu, překryté vlhkou osuškou, drobně „kníká“, </a:t>
            </a:r>
            <a:r>
              <a:rPr lang="cs-CZ" sz="2700" dirty="0" smtClean="0"/>
              <a:t>na první pohled růžové</a:t>
            </a:r>
            <a:r>
              <a:rPr lang="cs-CZ" sz="2700" dirty="0"/>
              <a:t>, </a:t>
            </a:r>
            <a:r>
              <a:rPr lang="cs-CZ" sz="2700" dirty="0" smtClean="0"/>
              <a:t>pupečník </a:t>
            </a:r>
            <a:r>
              <a:rPr lang="cs-CZ" sz="2700" dirty="0"/>
              <a:t>zatažen tenkou tkaničkou, matka odmítá nechat novorozence </a:t>
            </a:r>
            <a:r>
              <a:rPr lang="cs-CZ" sz="2700" dirty="0" smtClean="0"/>
              <a:t>vyšetřit</a:t>
            </a:r>
          </a:p>
          <a:p>
            <a:r>
              <a:rPr lang="cs-CZ" sz="2700" dirty="0" smtClean="0"/>
              <a:t>Matka po vysvětlování a naléhání souhlasí s transportem do nemocnice, VS vykázána před byt, uzamčeno</a:t>
            </a:r>
          </a:p>
          <a:p>
            <a:r>
              <a:rPr lang="cs-CZ" sz="2700" dirty="0" smtClean="0"/>
              <a:t>2x telefonická konzultace </a:t>
            </a:r>
            <a:r>
              <a:rPr lang="cs-CZ" sz="2700" dirty="0"/>
              <a:t>s porodním sálem, vč. vedoucího lékaře o vhodnosti transportu novorozence do nemocnice </a:t>
            </a:r>
            <a:r>
              <a:rPr lang="cs-CZ" sz="2700" dirty="0" smtClean="0"/>
              <a:t>– doporučeno přijet</a:t>
            </a:r>
          </a:p>
          <a:p>
            <a:r>
              <a:rPr lang="cs-CZ" sz="2700" dirty="0" smtClean="0"/>
              <a:t>volána PČR</a:t>
            </a:r>
          </a:p>
          <a:p>
            <a:r>
              <a:rPr lang="cs-CZ" sz="2700" dirty="0" smtClean="0"/>
              <a:t>Novorozenec po příjezdu do nemocnice: dle </a:t>
            </a:r>
            <a:r>
              <a:rPr lang="cs-CZ" sz="2700" dirty="0"/>
              <a:t>dokumentace </a:t>
            </a:r>
            <a:r>
              <a:rPr lang="cs-CZ" sz="2700" dirty="0">
                <a:solidFill>
                  <a:srgbClr val="C00000"/>
                </a:solidFill>
              </a:rPr>
              <a:t>těžká hypotermie 33,6 °C</a:t>
            </a:r>
            <a:r>
              <a:rPr lang="cs-CZ" sz="2700" dirty="0"/>
              <a:t>, 10 hodin v inkubátoru</a:t>
            </a:r>
          </a:p>
          <a:p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284860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32067" y="689497"/>
            <a:ext cx="7164977" cy="1325563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Případ č. 1 - dohra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1411" y="1894293"/>
            <a:ext cx="10515600" cy="2375555"/>
          </a:xfrm>
        </p:spPr>
        <p:txBody>
          <a:bodyPr/>
          <a:lstStyle/>
          <a:p>
            <a:r>
              <a:rPr lang="cs-CZ" dirty="0"/>
              <a:t>První stížnost rodičů </a:t>
            </a:r>
            <a:r>
              <a:rPr lang="cs-CZ" dirty="0" smtClean="0"/>
              <a:t>červen </a:t>
            </a:r>
            <a:r>
              <a:rPr lang="cs-CZ" dirty="0"/>
              <a:t>2010</a:t>
            </a:r>
          </a:p>
          <a:p>
            <a:r>
              <a:rPr lang="cs-CZ" dirty="0"/>
              <a:t>První soud (KS v Brně) 11/2011</a:t>
            </a:r>
          </a:p>
          <a:p>
            <a:r>
              <a:rPr lang="cs-CZ" dirty="0"/>
              <a:t>Poslední soud (VS v Olomouci) 1/2017 potvrdil rozsudek KS v Brně 2/2016 (omluva a finanční satisfakce rodině)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60" y="3835081"/>
            <a:ext cx="2369469" cy="240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79248" y="3987726"/>
            <a:ext cx="5935307" cy="209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00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03960" y="1017043"/>
            <a:ext cx="10515600" cy="1325563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Případ č. 2 – domácí porod 2017 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s://im.tiscali.cz/press/2012/09/07/7834-domaci-porod-653x3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709" y="2342606"/>
            <a:ext cx="6408747" cy="360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19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116874" y="1046548"/>
            <a:ext cx="10515600" cy="1325563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Případ č. 2 – domácí porod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05691" y="2224065"/>
            <a:ext cx="10439400" cy="3706471"/>
          </a:xfrm>
        </p:spPr>
        <p:txBody>
          <a:bodyPr>
            <a:normAutofit fontScale="85000" lnSpcReduction="20000"/>
          </a:bodyPr>
          <a:lstStyle/>
          <a:p>
            <a:r>
              <a:rPr lang="cs-CZ" sz="2400" dirty="0"/>
              <a:t>Volání: </a:t>
            </a:r>
            <a:r>
              <a:rPr lang="cs-CZ" sz="2400" dirty="0" smtClean="0"/>
              <a:t>kolem 9?. </a:t>
            </a:r>
            <a:r>
              <a:rPr lang="cs-CZ" sz="2400" dirty="0"/>
              <a:t>hodiny porod, otec volá </a:t>
            </a:r>
            <a:r>
              <a:rPr lang="cs-CZ" sz="2400" dirty="0" smtClean="0"/>
              <a:t>ZZS 9:09, že dítě špatně dýchá, modré</a:t>
            </a:r>
          </a:p>
          <a:p>
            <a:r>
              <a:rPr lang="cs-CZ" sz="2400" dirty="0" smtClean="0"/>
              <a:t>Matka </a:t>
            </a:r>
            <a:r>
              <a:rPr lang="cs-CZ" sz="2400" dirty="0"/>
              <a:t>v koupelně na zemi, dítě na hrudníku v náručí</a:t>
            </a:r>
          </a:p>
          <a:p>
            <a:r>
              <a:rPr lang="cs-CZ" sz="2400" dirty="0"/>
              <a:t>Novorozenec – chlapec: cyanotický, celý znečištěný stolicí a smolkou, viditelné pohyby hrudníku, naříká, poslechově záplava chropů </a:t>
            </a:r>
            <a:r>
              <a:rPr lang="cs-CZ" sz="2400" dirty="0" smtClean="0"/>
              <a:t>oboustranně, </a:t>
            </a:r>
            <a:r>
              <a:rPr lang="cs-CZ" sz="2400" dirty="0"/>
              <a:t>pupečník bez pulsace, </a:t>
            </a:r>
            <a:r>
              <a:rPr lang="cs-CZ" sz="2400" dirty="0" smtClean="0"/>
              <a:t>bradykardie 80/ min., </a:t>
            </a:r>
            <a:r>
              <a:rPr lang="cs-CZ" sz="2400" dirty="0"/>
              <a:t>svalový </a:t>
            </a:r>
            <a:r>
              <a:rPr lang="cs-CZ" sz="2400" dirty="0" err="1"/>
              <a:t>hypotonus</a:t>
            </a:r>
            <a:r>
              <a:rPr lang="cs-CZ" sz="2400" dirty="0"/>
              <a:t>, </a:t>
            </a:r>
            <a:r>
              <a:rPr lang="cs-CZ" sz="2400" dirty="0" smtClean="0"/>
              <a:t>grimasuje</a:t>
            </a:r>
            <a:endParaRPr lang="cs-CZ" sz="2400" dirty="0"/>
          </a:p>
          <a:p>
            <a:r>
              <a:rPr lang="cs-CZ" sz="2400" dirty="0"/>
              <a:t>Matka bledá, placenta </a:t>
            </a:r>
            <a:r>
              <a:rPr lang="cs-CZ" sz="2400" dirty="0" smtClean="0"/>
              <a:t>neporozena, </a:t>
            </a:r>
            <a:r>
              <a:rPr lang="cs-CZ" sz="2400" dirty="0"/>
              <a:t>krvácí z rodidel v koagulech (další RLP</a:t>
            </a:r>
            <a:r>
              <a:rPr lang="cs-CZ" sz="2400" dirty="0" smtClean="0"/>
              <a:t>)</a:t>
            </a:r>
          </a:p>
          <a:p>
            <a:r>
              <a:rPr lang="cs-CZ" sz="2400" dirty="0"/>
              <a:t>ZZS chce podat kyslík, matka brachiálně, otec slovně odmítá</a:t>
            </a:r>
          </a:p>
          <a:p>
            <a:r>
              <a:rPr lang="cs-CZ" sz="2400" dirty="0"/>
              <a:t>Podvaz pupečníku, matce vysvětlují nutnost transportu dítěte do nemocnice</a:t>
            </a:r>
          </a:p>
          <a:p>
            <a:r>
              <a:rPr lang="cs-CZ" sz="2400" dirty="0"/>
              <a:t>Hypoventilace, cyanóza, apnoe, bradykardie, zahájena KPR, probíhá v </a:t>
            </a:r>
            <a:r>
              <a:rPr lang="cs-CZ" sz="2400" dirty="0" smtClean="0"/>
              <a:t>sanitě, opakované odsávání z DC novorozence – stolice, žádost </a:t>
            </a:r>
            <a:r>
              <a:rPr lang="cs-CZ" sz="2400" dirty="0"/>
              <a:t>o dojezd neonatologického týmu </a:t>
            </a:r>
            <a:endParaRPr lang="cs-CZ" sz="2400" dirty="0" smtClean="0"/>
          </a:p>
          <a:p>
            <a:r>
              <a:rPr lang="cs-CZ" sz="2400" dirty="0"/>
              <a:t>Dále již v režii </a:t>
            </a:r>
            <a:r>
              <a:rPr lang="cs-CZ" sz="2400" dirty="0" err="1"/>
              <a:t>neonatologa</a:t>
            </a:r>
            <a:r>
              <a:rPr lang="cs-CZ" sz="2400" dirty="0"/>
              <a:t> (OTI 3,5, </a:t>
            </a:r>
            <a:r>
              <a:rPr lang="cs-CZ" sz="2400" dirty="0" err="1"/>
              <a:t>kanylace</a:t>
            </a:r>
            <a:r>
              <a:rPr lang="cs-CZ" sz="2400" dirty="0"/>
              <a:t> pupečníkové žíly, </a:t>
            </a:r>
            <a:r>
              <a:rPr lang="cs-CZ" sz="2400" dirty="0" err="1"/>
              <a:t>progredující</a:t>
            </a:r>
            <a:r>
              <a:rPr lang="cs-CZ" sz="2400" dirty="0"/>
              <a:t> bradykardie, adrenalin, atropin, krvácení, zevní srdeční masáž, KPR ukončena 11:42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7590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2040" y="1090092"/>
            <a:ext cx="10515600" cy="1325563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Případ č. 2 – dohra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5968" y="2415655"/>
            <a:ext cx="10300063" cy="3674745"/>
          </a:xfrm>
        </p:spPr>
        <p:txBody>
          <a:bodyPr/>
          <a:lstStyle/>
          <a:p>
            <a:r>
              <a:rPr lang="cs-CZ" sz="2400" dirty="0"/>
              <a:t>Z těhotenského průkazu: vyš. gynekologa 15.4. – </a:t>
            </a:r>
            <a:r>
              <a:rPr lang="cs-CZ" sz="2400" dirty="0" err="1"/>
              <a:t>gr</a:t>
            </a:r>
            <a:r>
              <a:rPr lang="cs-CZ" sz="2400" dirty="0"/>
              <a:t>. 41+5, st. po SC, SAG neznámo, </a:t>
            </a:r>
            <a:r>
              <a:rPr lang="cs-CZ" sz="2400" dirty="0" smtClean="0"/>
              <a:t>doporučena </a:t>
            </a:r>
            <a:r>
              <a:rPr lang="cs-CZ" sz="2400" dirty="0"/>
              <a:t>hospitalizace pro </a:t>
            </a:r>
            <a:r>
              <a:rPr lang="cs-CZ" sz="2400" dirty="0" err="1"/>
              <a:t>potermínovou</a:t>
            </a:r>
            <a:r>
              <a:rPr lang="cs-CZ" sz="2400" dirty="0"/>
              <a:t> graviditu, matka podepisuje negativní reverz. Příjem k hospitalizaci (indukci 17. 4.)</a:t>
            </a:r>
          </a:p>
          <a:p>
            <a:r>
              <a:rPr lang="cs-CZ" sz="2400" dirty="0"/>
              <a:t>T. porodu: 3. 4., porod doma: 20.4. (42+3)</a:t>
            </a:r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Případ vyšetřuje PČR</a:t>
            </a:r>
            <a:endParaRPr lang="cs-CZ" dirty="0"/>
          </a:p>
        </p:txBody>
      </p:sp>
      <p:pic>
        <p:nvPicPr>
          <p:cNvPr id="4098" name="Picture 2" descr="Výsledek obrázku pro so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33" y="4096438"/>
            <a:ext cx="3088869" cy="137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62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Případ č. 3 – plánovaný domácí porod, 2017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1026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2336936"/>
            <a:ext cx="3202280" cy="417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 descr="Výsledek obrázku pro aroma svíčky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0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726" y="4747352"/>
            <a:ext cx="1728192" cy="1693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Výsledek obrázku pro aroma svíčky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0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358" y="2336936"/>
            <a:ext cx="1606796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157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4623" y="984183"/>
            <a:ext cx="10515600" cy="1325563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Případ č. 3 – domácí porod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1411" y="2100740"/>
            <a:ext cx="10515600" cy="2375555"/>
          </a:xfrm>
        </p:spPr>
        <p:txBody>
          <a:bodyPr>
            <a:noAutofit/>
          </a:bodyPr>
          <a:lstStyle/>
          <a:p>
            <a:r>
              <a:rPr lang="cs-CZ" sz="2400" dirty="0"/>
              <a:t>Výzva: bezvědomí, novorozenec po </a:t>
            </a:r>
            <a:r>
              <a:rPr lang="cs-CZ" sz="2400" dirty="0" smtClean="0"/>
              <a:t>porodu</a:t>
            </a:r>
            <a:endParaRPr lang="cs-CZ" sz="2400" dirty="0"/>
          </a:p>
          <a:p>
            <a:r>
              <a:rPr lang="cs-CZ" sz="2400" dirty="0" smtClean="0"/>
              <a:t>Plánovaný </a:t>
            </a:r>
            <a:r>
              <a:rPr lang="cs-CZ" sz="2400" dirty="0"/>
              <a:t>domácí porod (bazének, svíčky, aromalampy, nachystány pleny), pravidelné kontrakce od předchozího dne večer</a:t>
            </a:r>
          </a:p>
          <a:p>
            <a:r>
              <a:rPr lang="cs-CZ" sz="2400" dirty="0"/>
              <a:t>Při porodu se zasekla hlavička, pak porod </a:t>
            </a:r>
            <a:r>
              <a:rPr lang="cs-CZ" sz="2400" dirty="0" smtClean="0"/>
              <a:t>spontánně </a:t>
            </a:r>
            <a:r>
              <a:rPr lang="cs-CZ" sz="2400" dirty="0"/>
              <a:t>pokračuje, porozen modrý, nedýchající novorozenec</a:t>
            </a:r>
          </a:p>
          <a:p>
            <a:r>
              <a:rPr lang="cs-CZ" sz="2400" dirty="0"/>
              <a:t>Laická KPR 6 min</a:t>
            </a:r>
          </a:p>
          <a:p>
            <a:r>
              <a:rPr lang="cs-CZ" sz="2400" dirty="0"/>
              <a:t>Při příjezdu ZZS: nedýchá, nereaguje, atonie, asystolie, smolka v DÚ</a:t>
            </a:r>
          </a:p>
          <a:p>
            <a:r>
              <a:rPr lang="cs-CZ" sz="2400" dirty="0"/>
              <a:t>30 min ALS novorozence, vč. zajištění DC, i. os. </a:t>
            </a:r>
            <a:r>
              <a:rPr lang="cs-CZ" sz="2400" dirty="0" smtClean="0"/>
              <a:t>vstup</a:t>
            </a:r>
            <a:endParaRPr lang="cs-CZ" sz="2400" dirty="0"/>
          </a:p>
          <a:p>
            <a:r>
              <a:rPr lang="cs-CZ" sz="2400" dirty="0"/>
              <a:t>Exitus </a:t>
            </a:r>
          </a:p>
        </p:txBody>
      </p:sp>
    </p:spTree>
    <p:extLst>
      <p:ext uri="{BB962C8B-B14F-4D97-AF65-F5344CB8AC3E}">
        <p14:creationId xmlns:p14="http://schemas.microsoft.com/office/powerpoint/2010/main" val="407998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136" y="1573714"/>
            <a:ext cx="6674149" cy="411923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730239" y="614640"/>
            <a:ext cx="5921829" cy="50783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Rozčarování záchranářů způsobil hlavně stav pacientky a také chování dalších přítomných, tedy jejího partnera a další ženy, která údajně při porodu pomáhala.</a:t>
            </a:r>
          </a:p>
          <a:p>
            <a:r>
              <a:rPr lang="cs-CZ" dirty="0"/>
              <a:t>Rodičku totiž záchranáři nalezli ležící na zemi. Byla v šokovém stavu, podchlazená a kvůli ztrátě velkého množství krve byla v ohrožení života.</a:t>
            </a:r>
          </a:p>
          <a:p>
            <a:r>
              <a:rPr lang="cs-CZ" dirty="0"/>
              <a:t>Přestože údajně porodila již před třemi hodinami, dítě stále leželo na jejím břiše a bylo s ní spojeno pupeční šňůrou.</a:t>
            </a:r>
          </a:p>
          <a:p>
            <a:r>
              <a:rPr lang="cs-CZ" dirty="0"/>
              <a:t>Záchranáři proto ihned zasáhli. „Ženě zajistili žilní vstup, aby jí mohli doplněním tekutin vyrovnat krevní ztrátu. </a:t>
            </a:r>
            <a:r>
              <a:rPr lang="cs-CZ" dirty="0">
                <a:solidFill>
                  <a:srgbClr val="C00000"/>
                </a:solidFill>
              </a:rPr>
              <a:t>Komunikace s mužem, dvěma přítomnými lidmi a rodičkou byla nadále napjatá, neboť udíleli záchranářům neodborné rady ohledně léčby,“ </a:t>
            </a:r>
            <a:r>
              <a:rPr lang="cs-CZ" dirty="0"/>
              <a:t>popsala mluvčí středočeské záchranné služby Petra Effenbergerová.</a:t>
            </a:r>
          </a:p>
          <a:p>
            <a:r>
              <a:rPr lang="cs-CZ" dirty="0"/>
              <a:t>Zdroj: </a:t>
            </a:r>
            <a:r>
              <a:rPr lang="cs-CZ" dirty="0">
                <a:hlinkClick r:id="rId3"/>
              </a:rPr>
              <a:t>https://www.idnes.cz/praha/zpravy/porod-doma-komplikace-zachranna-sluzba-stredocesky-kraj.A190920_102947_praha-zpravy_zaz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913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452472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</a:rPr>
              <a:t>Naše zkušenosti s „plánovanými“ domácími porody? </a:t>
            </a:r>
            <a:endParaRPr lang="cs-CZ" sz="40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080974"/>
            <a:ext cx="10515600" cy="3110819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Volání na tísňovou linku „pozdě“ – hypoxie plodu/ šokový stav matky v progresi</a:t>
            </a:r>
          </a:p>
          <a:p>
            <a:r>
              <a:rPr lang="cs-CZ" dirty="0" smtClean="0"/>
              <a:t>Existuje </a:t>
            </a:r>
            <a:r>
              <a:rPr lang="cs-CZ" dirty="0"/>
              <a:t>„PLÁN“, jenže </a:t>
            </a:r>
            <a:r>
              <a:rPr lang="cs-CZ" dirty="0" smtClean="0"/>
              <a:t>nevychází, není ochota ke změně</a:t>
            </a:r>
          </a:p>
          <a:p>
            <a:r>
              <a:rPr lang="cs-CZ" dirty="0" smtClean="0"/>
              <a:t>Frustraci přítomní přenášejí </a:t>
            </a:r>
            <a:r>
              <a:rPr lang="cs-CZ" dirty="0"/>
              <a:t>na </a:t>
            </a:r>
            <a:r>
              <a:rPr lang="cs-CZ" dirty="0" smtClean="0"/>
              <a:t>zdravotníky</a:t>
            </a:r>
          </a:p>
          <a:p>
            <a:r>
              <a:rPr lang="cs-CZ" dirty="0" smtClean="0"/>
              <a:t>Primární nedůvěra, </a:t>
            </a:r>
            <a:r>
              <a:rPr lang="cs-CZ" dirty="0"/>
              <a:t>informace z </a:t>
            </a:r>
            <a:r>
              <a:rPr lang="cs-CZ" dirty="0" smtClean="0"/>
              <a:t>„</a:t>
            </a:r>
            <a:r>
              <a:rPr lang="cs-CZ" dirty="0" err="1" smtClean="0"/>
              <a:t>googlu</a:t>
            </a:r>
            <a:r>
              <a:rPr lang="cs-CZ" dirty="0" smtClean="0"/>
              <a:t>“, velmi složité vysvětlování </a:t>
            </a:r>
          </a:p>
          <a:p>
            <a:r>
              <a:rPr lang="cs-CZ" dirty="0"/>
              <a:t>Citlivá komunikace </a:t>
            </a:r>
            <a:r>
              <a:rPr lang="cs-CZ" dirty="0" smtClean="0"/>
              <a:t>vyžaduje </a:t>
            </a:r>
            <a:r>
              <a:rPr lang="cs-CZ" dirty="0"/>
              <a:t>čas, ztrácíme pro řešení kritického </a:t>
            </a:r>
            <a:r>
              <a:rPr lang="cs-CZ" dirty="0" smtClean="0"/>
              <a:t>stavu, který nepočká</a:t>
            </a:r>
            <a:endParaRPr lang="cs-CZ" dirty="0"/>
          </a:p>
        </p:txBody>
      </p:sp>
      <p:pic>
        <p:nvPicPr>
          <p:cNvPr id="4098" name="Picture 2" descr="Související obrázek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12" r="2603" b="10952"/>
          <a:stretch/>
        </p:blipFill>
        <p:spPr bwMode="auto">
          <a:xfrm>
            <a:off x="9292045" y="0"/>
            <a:ext cx="2560320" cy="162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59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6286" y="1307806"/>
            <a:ext cx="10047514" cy="1325563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Řešení?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06285" y="2877209"/>
            <a:ext cx="10281557" cy="2375555"/>
          </a:xfrm>
        </p:spPr>
        <p:txBody>
          <a:bodyPr>
            <a:normAutofit/>
          </a:bodyPr>
          <a:lstStyle/>
          <a:p>
            <a:r>
              <a:rPr lang="cs-CZ" sz="3200" dirty="0" smtClean="0"/>
              <a:t>Status quo?</a:t>
            </a:r>
          </a:p>
          <a:p>
            <a:r>
              <a:rPr lang="cs-CZ" sz="3200" dirty="0" smtClean="0"/>
              <a:t>Porodní asistentka legálně u domácího porodu?</a:t>
            </a:r>
          </a:p>
          <a:p>
            <a:r>
              <a:rPr lang="cs-CZ" sz="3200" dirty="0" smtClean="0"/>
              <a:t>Porodní domy? </a:t>
            </a:r>
            <a:endParaRPr lang="cs-CZ" sz="3200" dirty="0"/>
          </a:p>
          <a:p>
            <a:r>
              <a:rPr lang="cs-CZ" sz="3200" dirty="0" smtClean="0"/>
              <a:t>Domácí prostředí v porodnicích?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17098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61" y="1323205"/>
            <a:ext cx="4868092" cy="3242149"/>
          </a:xfrm>
        </p:spPr>
      </p:pic>
      <p:pic>
        <p:nvPicPr>
          <p:cNvPr id="6" name="Picture 2" descr="VÃ½sledek obrÃ¡zku pro pacie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1" r="17143"/>
          <a:stretch/>
        </p:blipFill>
        <p:spPr bwMode="auto">
          <a:xfrm>
            <a:off x="9333372" y="1959664"/>
            <a:ext cx="2647406" cy="371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069" y="374938"/>
            <a:ext cx="2705150" cy="4057726"/>
          </a:xfrm>
          <a:prstGeom prst="rect">
            <a:avLst/>
          </a:prstGeom>
        </p:spPr>
      </p:pic>
      <p:pic>
        <p:nvPicPr>
          <p:cNvPr id="1028" name="Picture 4" descr="Výsledek obrázku pro chest p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11" y="4275910"/>
            <a:ext cx="3999711" cy="224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time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9" y="3384151"/>
            <a:ext cx="4892915" cy="36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47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Status quo?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528163"/>
            <a:ext cx="10515600" cy="3489460"/>
          </a:xfrm>
        </p:spPr>
        <p:txBody>
          <a:bodyPr>
            <a:normAutofit/>
          </a:bodyPr>
          <a:lstStyle/>
          <a:p>
            <a:r>
              <a:rPr lang="cs-CZ" dirty="0" smtClean="0"/>
              <a:t>Riziko pro rodičku, dítě</a:t>
            </a:r>
          </a:p>
          <a:p>
            <a:r>
              <a:rPr lang="cs-CZ" dirty="0" smtClean="0"/>
              <a:t>Riziko pro porodní asistentku </a:t>
            </a:r>
          </a:p>
          <a:p>
            <a:r>
              <a:rPr lang="cs-CZ" dirty="0" smtClean="0"/>
              <a:t>Riziko pro ZZS</a:t>
            </a:r>
            <a:endParaRPr lang="cs-CZ" dirty="0"/>
          </a:p>
        </p:txBody>
      </p:sp>
      <p:pic>
        <p:nvPicPr>
          <p:cNvPr id="5126" name="Picture 6" descr="Související obrázek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51483" y="1970587"/>
            <a:ext cx="3427234" cy="339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1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6577" y="985589"/>
            <a:ext cx="10515600" cy="1325563"/>
          </a:xfrm>
        </p:spPr>
        <p:txBody>
          <a:bodyPr/>
          <a:lstStyle/>
          <a:p>
            <a:r>
              <a:rPr lang="cs-CZ" dirty="0" smtClean="0"/>
              <a:t>Porodní asistentka legálně?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6577" y="2311152"/>
            <a:ext cx="10515600" cy="4080940"/>
          </a:xfrm>
        </p:spPr>
        <p:txBody>
          <a:bodyPr>
            <a:normAutofit fontScale="77500" lnSpcReduction="20000"/>
          </a:bodyPr>
          <a:lstStyle/>
          <a:p>
            <a:r>
              <a:rPr lang="cs-CZ" sz="4600" dirty="0">
                <a:solidFill>
                  <a:srgbClr val="C00000"/>
                </a:solidFill>
              </a:rPr>
              <a:t>Co lze řešit (zahájit řešení) v podmínkách ZZS?</a:t>
            </a:r>
          </a:p>
          <a:p>
            <a:pPr marL="0" indent="0">
              <a:buNone/>
            </a:pPr>
            <a:endParaRPr lang="cs-CZ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3400" dirty="0"/>
              <a:t>Odvedení fyziologického porodu v </a:t>
            </a:r>
            <a:r>
              <a:rPr lang="cs-CZ" sz="3400" dirty="0" smtClean="0"/>
              <a:t>terénu + </a:t>
            </a:r>
          </a:p>
          <a:p>
            <a:pPr marL="0" indent="0">
              <a:buNone/>
            </a:pPr>
            <a:r>
              <a:rPr lang="cs-CZ" sz="3400" dirty="0"/>
              <a:t> </a:t>
            </a:r>
            <a:r>
              <a:rPr lang="cs-CZ" sz="3400" dirty="0" smtClean="0"/>
              <a:t>   řešení menších </a:t>
            </a:r>
            <a:r>
              <a:rPr lang="cs-CZ" sz="3400" dirty="0"/>
              <a:t>komplikací (pupečník, dystokie)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3400" dirty="0"/>
              <a:t> KPR novorozence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3400" dirty="0"/>
              <a:t> </a:t>
            </a:r>
            <a:r>
              <a:rPr lang="cs-CZ" sz="3400" dirty="0" err="1"/>
              <a:t>Postpartální</a:t>
            </a:r>
            <a:r>
              <a:rPr lang="cs-CZ" sz="3400" dirty="0"/>
              <a:t> hemorrhagie 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  <a:p>
            <a:r>
              <a:rPr lang="cs-CZ" sz="4100" dirty="0">
                <a:solidFill>
                  <a:srgbClr val="C00000"/>
                </a:solidFill>
              </a:rPr>
              <a:t>Řadu komplikací </a:t>
            </a:r>
            <a:r>
              <a:rPr lang="cs-CZ" sz="4100" dirty="0" smtClean="0">
                <a:solidFill>
                  <a:srgbClr val="C00000"/>
                </a:solidFill>
              </a:rPr>
              <a:t>nevyřeší ani porodní asistentka, ani ZZS!! – kompetence, zkušenosti, specializované pomůcky, přístroje, operační sál…</a:t>
            </a:r>
            <a:endParaRPr lang="cs-CZ" sz="4100" dirty="0">
              <a:solidFill>
                <a:srgbClr val="C00000"/>
              </a:solidFill>
            </a:endParaRPr>
          </a:p>
          <a:p>
            <a:endParaRPr lang="cs-CZ" sz="4100" dirty="0"/>
          </a:p>
        </p:txBody>
      </p:sp>
      <p:pic>
        <p:nvPicPr>
          <p:cNvPr id="4" name="Picture 6" descr="Související obrázek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61816" y="2781425"/>
            <a:ext cx="2363533" cy="233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27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3994" y="1003006"/>
            <a:ext cx="10515600" cy="1325563"/>
          </a:xfrm>
        </p:spPr>
        <p:txBody>
          <a:bodyPr/>
          <a:lstStyle/>
          <a:p>
            <a:r>
              <a:rPr lang="cs-CZ" dirty="0" smtClean="0"/>
              <a:t>Porodní domy?</a:t>
            </a:r>
            <a:endParaRPr lang="cs-CZ" dirty="0"/>
          </a:p>
        </p:txBody>
      </p:sp>
      <p:pic>
        <p:nvPicPr>
          <p:cNvPr id="4" name="Zástupný symbol pro obsah 5" descr="P:\Klusák\obr5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873" y="2337344"/>
            <a:ext cx="5817276" cy="44132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910751" y="2064971"/>
            <a:ext cx="3596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Dojezd ZZS</a:t>
            </a:r>
            <a:r>
              <a:rPr lang="cs-CZ" sz="2800" dirty="0" smtClean="0"/>
              <a:t>:</a:t>
            </a:r>
            <a:endParaRPr lang="en-US" sz="28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783939"/>
              </p:ext>
            </p:extLst>
          </p:nvPr>
        </p:nvGraphicFramePr>
        <p:xfrm>
          <a:off x="910751" y="2647296"/>
          <a:ext cx="4124786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4697">
                  <a:extLst>
                    <a:ext uri="{9D8B030D-6E8A-4147-A177-3AD203B41FA5}">
                      <a16:colId xmlns:a16="http://schemas.microsoft.com/office/drawing/2014/main" val="2006330419"/>
                    </a:ext>
                  </a:extLst>
                </a:gridCol>
                <a:gridCol w="2290089">
                  <a:extLst>
                    <a:ext uri="{9D8B030D-6E8A-4147-A177-3AD203B41FA5}">
                      <a16:colId xmlns:a16="http://schemas.microsoft.com/office/drawing/2014/main" val="183382968"/>
                    </a:ext>
                  </a:extLst>
                </a:gridCol>
              </a:tblGrid>
              <a:tr h="5316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 err="1" smtClean="0">
                          <a:effectLst/>
                        </a:rPr>
                        <a:t>Year</a:t>
                      </a:r>
                      <a:endParaRPr lang="cs-CZ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 smtClean="0">
                          <a:effectLst/>
                        </a:rPr>
                        <a:t>Response </a:t>
                      </a:r>
                      <a:r>
                        <a:rPr lang="cs-CZ" sz="2400" b="0" dirty="0" err="1" smtClean="0">
                          <a:effectLst/>
                        </a:rPr>
                        <a:t>time</a:t>
                      </a:r>
                      <a:r>
                        <a:rPr lang="cs-CZ" sz="2400" b="0" dirty="0" smtClean="0">
                          <a:effectLst/>
                        </a:rPr>
                        <a:t> [min</a:t>
                      </a:r>
                      <a:r>
                        <a:rPr lang="cs-CZ" sz="2400" b="0" dirty="0">
                          <a:effectLst/>
                        </a:rPr>
                        <a:t>]</a:t>
                      </a:r>
                      <a:endParaRPr lang="cs-CZ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68170123"/>
                  </a:ext>
                </a:extLst>
              </a:tr>
              <a:tr h="265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</a:rPr>
                        <a:t>2017</a:t>
                      </a:r>
                      <a:endParaRPr lang="cs-CZ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</a:rPr>
                        <a:t>9,16</a:t>
                      </a:r>
                      <a:endParaRPr lang="cs-CZ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40768111"/>
                  </a:ext>
                </a:extLst>
              </a:tr>
              <a:tr h="265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</a:rPr>
                        <a:t>2018</a:t>
                      </a:r>
                      <a:endParaRPr lang="cs-CZ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</a:rPr>
                        <a:t>9,14</a:t>
                      </a:r>
                      <a:endParaRPr lang="cs-CZ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99760651"/>
                  </a:ext>
                </a:extLst>
              </a:tr>
              <a:tr h="265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>
                          <a:effectLst/>
                        </a:rPr>
                        <a:t>2019</a:t>
                      </a:r>
                      <a:endParaRPr lang="cs-CZ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</a:rPr>
                        <a:t>9,36</a:t>
                      </a:r>
                      <a:endParaRPr lang="cs-CZ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2759771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4947558" y="1011781"/>
            <a:ext cx="2172891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Tmavě zelená: do 5 min</a:t>
            </a:r>
          </a:p>
          <a:p>
            <a:r>
              <a:rPr lang="cs-CZ" sz="1200" dirty="0" smtClean="0"/>
              <a:t>Světle zelená: do 10 min</a:t>
            </a:r>
          </a:p>
          <a:p>
            <a:r>
              <a:rPr lang="cs-CZ" sz="1200" dirty="0" smtClean="0"/>
              <a:t>Žlutá: do 15 min</a:t>
            </a:r>
          </a:p>
          <a:p>
            <a:r>
              <a:rPr lang="cs-CZ" sz="1200" dirty="0" smtClean="0"/>
              <a:t>Oranžová: do 20 min (zákonný dojezdový čas)</a:t>
            </a:r>
          </a:p>
          <a:p>
            <a:r>
              <a:rPr lang="cs-CZ" sz="1200" dirty="0" smtClean="0"/>
              <a:t>Červená: nad 20 min – v JMK ne</a:t>
            </a:r>
            <a:endParaRPr lang="cs-CZ" sz="1200" dirty="0"/>
          </a:p>
        </p:txBody>
      </p:sp>
      <p:pic>
        <p:nvPicPr>
          <p:cNvPr id="8" name="Picture 6" descr="Související obrázek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09797" y="278674"/>
            <a:ext cx="1878874" cy="244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ouvisející obrázek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76461" y="682724"/>
            <a:ext cx="2063086" cy="204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056365" y="4794823"/>
            <a:ext cx="3709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Porodní dům nesplňuje vyhlášku </a:t>
            </a:r>
            <a:r>
              <a:rPr lang="cs-CZ" dirty="0"/>
              <a:t>č. 99/2012 Sb. o minimálním personálním vybavení zdravotnických zařízení (aktuální znění z 1.11.2017)</a:t>
            </a:r>
          </a:p>
        </p:txBody>
      </p:sp>
    </p:spTree>
    <p:extLst>
      <p:ext uri="{BB962C8B-B14F-4D97-AF65-F5344CB8AC3E}">
        <p14:creationId xmlns:p14="http://schemas.microsoft.com/office/powerpoint/2010/main" val="331865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Domácí prostředí v porodnicích?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997723"/>
            <a:ext cx="10515600" cy="2567054"/>
          </a:xfrm>
        </p:spPr>
        <p:txBody>
          <a:bodyPr>
            <a:normAutofit/>
          </a:bodyPr>
          <a:lstStyle/>
          <a:p>
            <a:r>
              <a:rPr lang="cs-CZ" dirty="0" smtClean="0"/>
              <a:t>Domácí prostředí</a:t>
            </a:r>
          </a:p>
          <a:p>
            <a:r>
              <a:rPr lang="cs-CZ" dirty="0" smtClean="0"/>
              <a:t>Odpovídá legislativě</a:t>
            </a:r>
          </a:p>
          <a:p>
            <a:r>
              <a:rPr lang="cs-CZ" dirty="0" smtClean="0"/>
              <a:t>Odpadá zdržení transportem ZZS</a:t>
            </a:r>
          </a:p>
          <a:p>
            <a:r>
              <a:rPr lang="cs-CZ" dirty="0" smtClean="0"/>
              <a:t>Sníží počty domácích porodů???</a:t>
            </a:r>
          </a:p>
          <a:p>
            <a:r>
              <a:rPr lang="pl-PL" b="1" dirty="0"/>
              <a:t>Projekt PorodNICE 5P vize </a:t>
            </a:r>
            <a:r>
              <a:rPr lang="pl-PL" b="1" dirty="0" smtClean="0"/>
              <a:t>2019–2022 podporujeme</a:t>
            </a:r>
            <a:endParaRPr lang="cs-CZ" dirty="0"/>
          </a:p>
        </p:txBody>
      </p:sp>
      <p:pic>
        <p:nvPicPr>
          <p:cNvPr id="4" name="Picture 6" descr="Související obrázek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77142" y="1307806"/>
            <a:ext cx="3050337" cy="397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15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1" y="1456588"/>
            <a:ext cx="6940732" cy="4625998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939007" y="1590330"/>
            <a:ext cx="3768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1" dirty="0" smtClean="0">
                <a:solidFill>
                  <a:srgbClr val="FF0000"/>
                </a:solidFill>
              </a:rPr>
              <a:t>Děkuji za pozornost</a:t>
            </a:r>
            <a:endParaRPr lang="cs-CZ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3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7814" y="938665"/>
            <a:ext cx="10515600" cy="1325563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Statistika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C00000"/>
                </a:solidFill>
              </a:rPr>
              <a:t>2017 - 2019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0451" y="1933303"/>
            <a:ext cx="10770326" cy="4650377"/>
          </a:xfrm>
        </p:spPr>
        <p:txBody>
          <a:bodyPr>
            <a:normAutofit/>
          </a:bodyPr>
          <a:lstStyle/>
          <a:p>
            <a:r>
              <a:rPr lang="cs-CZ" sz="2700" dirty="0" smtClean="0"/>
              <a:t>Počet událostí v souvislosti s těhotenstvím, porodem a šestinedělím: </a:t>
            </a:r>
            <a:r>
              <a:rPr lang="cs-CZ" sz="3200" dirty="0" smtClean="0">
                <a:solidFill>
                  <a:srgbClr val="C00000"/>
                </a:solidFill>
              </a:rPr>
              <a:t>2410, tj. 2,2 události/ den</a:t>
            </a:r>
          </a:p>
          <a:p>
            <a:r>
              <a:rPr lang="cs-CZ" sz="2700" dirty="0" smtClean="0"/>
              <a:t>Počet událostí v souvislosti s narozením dítěte: </a:t>
            </a:r>
          </a:p>
          <a:p>
            <a:pPr lvl="1"/>
            <a:r>
              <a:rPr lang="cs-CZ" sz="3200" dirty="0" smtClean="0">
                <a:solidFill>
                  <a:srgbClr val="C00000"/>
                </a:solidFill>
              </a:rPr>
              <a:t>2017: 21</a:t>
            </a:r>
          </a:p>
          <a:p>
            <a:pPr lvl="1"/>
            <a:r>
              <a:rPr lang="cs-CZ" sz="3200" dirty="0" smtClean="0">
                <a:solidFill>
                  <a:srgbClr val="C00000"/>
                </a:solidFill>
              </a:rPr>
              <a:t>2018: 25</a:t>
            </a:r>
          </a:p>
          <a:p>
            <a:pPr lvl="1"/>
            <a:r>
              <a:rPr lang="cs-CZ" sz="3200" dirty="0" smtClean="0">
                <a:solidFill>
                  <a:srgbClr val="C00000"/>
                </a:solidFill>
              </a:rPr>
              <a:t>2019: 22</a:t>
            </a:r>
          </a:p>
          <a:p>
            <a:r>
              <a:rPr lang="cs-CZ" sz="3200" dirty="0" smtClean="0"/>
              <a:t>Asistence u druhé doby porodní: </a:t>
            </a:r>
            <a:r>
              <a:rPr lang="cs-CZ" sz="3200" dirty="0" smtClean="0">
                <a:solidFill>
                  <a:srgbClr val="C00000"/>
                </a:solidFill>
              </a:rPr>
              <a:t>do 10%</a:t>
            </a:r>
          </a:p>
          <a:p>
            <a:r>
              <a:rPr lang="cs-CZ" sz="3200" dirty="0" smtClean="0"/>
              <a:t>90% porodů dokončeno před příjezdem ZZS (2. doba porodní)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Picture 6" descr="Výsledek obrázku pro psychická pom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640" y="3165564"/>
            <a:ext cx="3219994" cy="160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33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7813" y="1220721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</a:rPr>
              <a:t>Jak vzděláváme lékaře a záchranáře na ZZS </a:t>
            </a:r>
            <a:r>
              <a:rPr lang="cs-CZ" sz="4000" dirty="0" err="1" smtClean="0">
                <a:solidFill>
                  <a:srgbClr val="C00000"/>
                </a:solidFill>
              </a:rPr>
              <a:t>JmK</a:t>
            </a:r>
            <a:r>
              <a:rPr lang="cs-CZ" sz="4000" dirty="0" smtClean="0">
                <a:solidFill>
                  <a:srgbClr val="C00000"/>
                </a:solidFill>
              </a:rPr>
              <a:t> v problematice porod a ošetření novorozence?</a:t>
            </a:r>
            <a:endParaRPr lang="cs-CZ" sz="40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2701" y="2650787"/>
            <a:ext cx="10665823" cy="3784847"/>
          </a:xfrm>
        </p:spPr>
        <p:txBody>
          <a:bodyPr>
            <a:normAutofit/>
          </a:bodyPr>
          <a:lstStyle/>
          <a:p>
            <a:r>
              <a:rPr lang="cs-CZ" sz="2600" dirty="0"/>
              <a:t>2014 – celokrajské školení – resuscitace novorozence </a:t>
            </a:r>
            <a:r>
              <a:rPr lang="cs-CZ" sz="1800" dirty="0"/>
              <a:t>(všichni zdravotničtí zaměstnanci) </a:t>
            </a:r>
          </a:p>
          <a:p>
            <a:r>
              <a:rPr lang="cs-CZ" sz="2600" dirty="0"/>
              <a:t>2015 – celokrajské školení – porod a komplikace porodu</a:t>
            </a:r>
            <a:r>
              <a:rPr lang="cs-CZ" dirty="0"/>
              <a:t> </a:t>
            </a:r>
            <a:r>
              <a:rPr lang="cs-CZ" sz="1800" dirty="0"/>
              <a:t>(všichni zdravotničtí zaměstnanci) </a:t>
            </a:r>
          </a:p>
          <a:p>
            <a:r>
              <a:rPr lang="cs-CZ" sz="2600" dirty="0" smtClean="0"/>
              <a:t>2017, 2018, 2019 </a:t>
            </a:r>
            <a:r>
              <a:rPr lang="cs-CZ" sz="2600" dirty="0"/>
              <a:t>– celodenní školení porod a resuscitace novorozence, nácvik ošetření fyziologického i patologického novorozence, KPR </a:t>
            </a:r>
            <a:r>
              <a:rPr lang="cs-CZ" sz="2600" dirty="0" smtClean="0"/>
              <a:t>novorozence, vedení porodu, řešení komplikací…</a:t>
            </a:r>
            <a:r>
              <a:rPr lang="cs-CZ" dirty="0" smtClean="0"/>
              <a:t> </a:t>
            </a:r>
            <a:r>
              <a:rPr lang="cs-CZ" sz="1800" dirty="0" smtClean="0"/>
              <a:t>(cca 400 </a:t>
            </a:r>
            <a:r>
              <a:rPr lang="cs-CZ" sz="1800" dirty="0"/>
              <a:t>zaměstnanců, </a:t>
            </a:r>
            <a:r>
              <a:rPr lang="cs-CZ" sz="1800" dirty="0" smtClean="0"/>
              <a:t>NLZP, lékaři)</a:t>
            </a:r>
          </a:p>
          <a:p>
            <a:r>
              <a:rPr lang="cs-CZ" sz="2600" dirty="0" smtClean="0"/>
              <a:t>2017, 2018, 2019 </a:t>
            </a:r>
            <a:r>
              <a:rPr lang="cs-CZ" sz="2600" dirty="0" err="1" smtClean="0"/>
              <a:t>Newborn</a:t>
            </a:r>
            <a:r>
              <a:rPr lang="cs-CZ" sz="2600" dirty="0" smtClean="0"/>
              <a:t> Life Support </a:t>
            </a:r>
            <a:r>
              <a:rPr lang="cs-CZ" sz="2600" dirty="0"/>
              <a:t>(ERC) </a:t>
            </a:r>
            <a:r>
              <a:rPr lang="cs-CZ" sz="1800" dirty="0" smtClean="0"/>
              <a:t>(lektoři), EPALS…</a:t>
            </a:r>
          </a:p>
          <a:p>
            <a:r>
              <a:rPr lang="cs-CZ" sz="2400" dirty="0" smtClean="0"/>
              <a:t>Individuální praxe na porodním sále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8237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160" y="1116218"/>
            <a:ext cx="10515600" cy="1325563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Neonatologický tým – „dupačky“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160" y="2441780"/>
            <a:ext cx="5867400" cy="3488757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Specializovaný tým (</a:t>
            </a:r>
            <a:r>
              <a:rPr lang="cs-CZ" dirty="0" err="1" smtClean="0"/>
              <a:t>neonatolog</a:t>
            </a:r>
            <a:r>
              <a:rPr lang="cs-CZ" dirty="0" smtClean="0"/>
              <a:t> + neonatologická sestra), řidič vozidla ZZS</a:t>
            </a:r>
          </a:p>
          <a:p>
            <a:r>
              <a:rPr lang="cs-CZ" dirty="0" smtClean="0"/>
              <a:t>Sanitka přizpůsobená transportu novorozenců – inkubátor</a:t>
            </a:r>
          </a:p>
          <a:p>
            <a:r>
              <a:rPr lang="cs-CZ" dirty="0" smtClean="0"/>
              <a:t>Vyjíždí většinou na </a:t>
            </a:r>
            <a:r>
              <a:rPr lang="cs-CZ" dirty="0" err="1" smtClean="0"/>
              <a:t>mezinemocniční</a:t>
            </a:r>
            <a:r>
              <a:rPr lang="cs-CZ" dirty="0" smtClean="0"/>
              <a:t> transporty novorozenců, na žádost KZOS vyjede i na primární výjezd do terénu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66"/>
          <a:stretch/>
        </p:blipFill>
        <p:spPr>
          <a:xfrm>
            <a:off x="6957561" y="2524674"/>
            <a:ext cx="4526672" cy="314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9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0086" y="1037839"/>
            <a:ext cx="10515600" cy="1325563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Plánovaný nebo překotný?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7761" y="2246812"/>
            <a:ext cx="8001000" cy="4040778"/>
          </a:xfrm>
        </p:spPr>
        <p:txBody>
          <a:bodyPr>
            <a:normAutofit/>
          </a:bodyPr>
          <a:lstStyle/>
          <a:p>
            <a:r>
              <a:rPr lang="cs-CZ" sz="3200" dirty="0" smtClean="0"/>
              <a:t>Těžko hodnotit, ne vždy dobře popsané okolnosti</a:t>
            </a:r>
          </a:p>
          <a:p>
            <a:r>
              <a:rPr lang="cs-CZ" sz="3200" dirty="0" smtClean="0"/>
              <a:t>Plánovaný porod se v drtivé většině nepřiznává </a:t>
            </a:r>
            <a:r>
              <a:rPr lang="cs-CZ" sz="3200" dirty="0" smtClean="0">
                <a:sym typeface="Wingdings" panose="05000000000000000000" pitchFamily="2" charset="2"/>
              </a:rPr>
              <a:t></a:t>
            </a:r>
          </a:p>
          <a:p>
            <a:r>
              <a:rPr lang="cs-CZ" sz="3200" dirty="0" smtClean="0">
                <a:sym typeface="Wingdings" panose="05000000000000000000" pitchFamily="2" charset="2"/>
              </a:rPr>
              <a:t>Indicie plánovaného porodu: vonné svíčky, vonné tyčinky, dula či porodní asistentka na místě před příjezdem ZZS</a:t>
            </a:r>
          </a:p>
          <a:p>
            <a:r>
              <a:rPr lang="cs-CZ" sz="3200" dirty="0" smtClean="0">
                <a:sym typeface="Wingdings" panose="05000000000000000000" pitchFamily="2" charset="2"/>
              </a:rPr>
              <a:t>Přístup matky a rodiny ke zdravotníkům</a:t>
            </a:r>
            <a:endParaRPr lang="cs-CZ" sz="3200" dirty="0"/>
          </a:p>
        </p:txBody>
      </p:sp>
      <p:pic>
        <p:nvPicPr>
          <p:cNvPr id="3074" name="Picture 2" descr="Výsledek obrázku pro vonné tyčink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0" r="25601"/>
          <a:stretch/>
        </p:blipFill>
        <p:spPr bwMode="auto">
          <a:xfrm>
            <a:off x="9128761" y="1552576"/>
            <a:ext cx="1976846" cy="383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50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1411" y="992777"/>
            <a:ext cx="10515600" cy="1445623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</a:rPr>
              <a:t>Přístup matky rodící/ po porodu k personálu ZZS</a:t>
            </a:r>
            <a:endParaRPr lang="cs-CZ" sz="40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1411" y="2351314"/>
            <a:ext cx="10328365" cy="3988526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1. překotný porod </a:t>
            </a:r>
            <a:r>
              <a:rPr lang="cs-CZ" dirty="0" smtClean="0"/>
              <a:t>– </a:t>
            </a:r>
            <a:r>
              <a:rPr lang="cs-CZ" dirty="0" smtClean="0"/>
              <a:t>neobvyklá místa, TAP, vstřícná </a:t>
            </a:r>
            <a:r>
              <a:rPr lang="cs-CZ" dirty="0" smtClean="0"/>
              <a:t>atmosféra, výborná spolupráce s matkou, otcem, </a:t>
            </a:r>
            <a:r>
              <a:rPr lang="cs-CZ" dirty="0" smtClean="0"/>
              <a:t>málo komplikací, většinou </a:t>
            </a:r>
            <a:r>
              <a:rPr lang="cs-CZ" dirty="0" smtClean="0"/>
              <a:t>transport </a:t>
            </a:r>
            <a:r>
              <a:rPr lang="cs-CZ" dirty="0" smtClean="0"/>
              <a:t>do </a:t>
            </a:r>
            <a:r>
              <a:rPr lang="cs-CZ" dirty="0" smtClean="0"/>
              <a:t>porodnice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2. „překvapený“ porod </a:t>
            </a:r>
            <a:r>
              <a:rPr lang="cs-CZ" dirty="0" smtClean="0"/>
              <a:t>– simplexní osoby, pod vlivem návykových látek </a:t>
            </a:r>
            <a:r>
              <a:rPr lang="cs-CZ" dirty="0" smtClean="0"/>
              <a:t>–často neobvyklá místa </a:t>
            </a:r>
            <a:r>
              <a:rPr lang="cs-CZ" dirty="0" smtClean="0"/>
              <a:t>(WC, u kamaráda…) většinou není problém s komunikací na místě, </a:t>
            </a:r>
            <a:r>
              <a:rPr lang="cs-CZ" dirty="0" smtClean="0"/>
              <a:t>transport </a:t>
            </a:r>
            <a:r>
              <a:rPr lang="cs-CZ" dirty="0"/>
              <a:t>matky i dítěte do </a:t>
            </a:r>
            <a:r>
              <a:rPr lang="cs-CZ" dirty="0" smtClean="0"/>
              <a:t>porodnice</a:t>
            </a:r>
            <a:endParaRPr lang="cs-CZ" dirty="0"/>
          </a:p>
          <a:p>
            <a:r>
              <a:rPr lang="cs-CZ" dirty="0" smtClean="0">
                <a:solidFill>
                  <a:srgbClr val="C00000"/>
                </a:solidFill>
              </a:rPr>
              <a:t>3. plánovaný porod </a:t>
            </a:r>
            <a:r>
              <a:rPr lang="cs-CZ" dirty="0" smtClean="0"/>
              <a:t>– ZZS volána </a:t>
            </a:r>
            <a:r>
              <a:rPr lang="cs-CZ" dirty="0" smtClean="0">
                <a:solidFill>
                  <a:srgbClr val="0070C0"/>
                </a:solidFill>
              </a:rPr>
              <a:t>z důvodu komplikací porodu </a:t>
            </a:r>
            <a:r>
              <a:rPr lang="cs-CZ" dirty="0" smtClean="0"/>
              <a:t>(dítě/ matka v ohrožení života), atmosféra primární nedůvěry, </a:t>
            </a:r>
            <a:r>
              <a:rPr lang="cs-CZ" dirty="0" smtClean="0"/>
              <a:t>složitá komunikace, matka </a:t>
            </a:r>
            <a:r>
              <a:rPr lang="cs-CZ" dirty="0" smtClean="0"/>
              <a:t>je často ochotná se oddělit od dítěte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21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8830" y="1534228"/>
            <a:ext cx="10515600" cy="1325563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Naše zkušenosti s „plánovanými“ domácími porody 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4098" name="Picture 2" descr="Související obrázek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9896" y="2772706"/>
            <a:ext cx="10586589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123477" y="4389120"/>
            <a:ext cx="19594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0" dirty="0" smtClean="0"/>
              <a:t>?</a:t>
            </a:r>
            <a:endParaRPr lang="cs-CZ" sz="11000" dirty="0"/>
          </a:p>
        </p:txBody>
      </p:sp>
    </p:spTree>
    <p:extLst>
      <p:ext uri="{BB962C8B-B14F-4D97-AF65-F5344CB8AC3E}">
        <p14:creationId xmlns:p14="http://schemas.microsoft.com/office/powerpoint/2010/main" val="27221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2040" y="933338"/>
            <a:ext cx="10515600" cy="1325563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Případ č. 1 - 2010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1026" name="Picture 2" descr="Výsledek obrázku pro porod v sanit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35" y="2100287"/>
            <a:ext cx="5587724" cy="389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19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1282</Words>
  <Application>Microsoft Office PowerPoint</Application>
  <PresentationFormat>Širokoúhlá obrazovka</PresentationFormat>
  <Paragraphs>123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Motiv Office</vt:lpstr>
      <vt:lpstr>(Náhlý) porod mimo zdravotnické zařízení z pohledu ZZS</vt:lpstr>
      <vt:lpstr>Prezentace aplikace PowerPoint</vt:lpstr>
      <vt:lpstr>Statistika 2017 - 2019</vt:lpstr>
      <vt:lpstr>Jak vzděláváme lékaře a záchranáře na ZZS JmK v problematice porod a ošetření novorozence?</vt:lpstr>
      <vt:lpstr>Neonatologický tým – „dupačky“</vt:lpstr>
      <vt:lpstr>Plánovaný nebo překotný?</vt:lpstr>
      <vt:lpstr>Přístup matky rodící/ po porodu k personálu ZZS</vt:lpstr>
      <vt:lpstr>Naše zkušenosti s „plánovanými“ domácími porody </vt:lpstr>
      <vt:lpstr>Případ č. 1 - 2010</vt:lpstr>
      <vt:lpstr>Případ č. 1</vt:lpstr>
      <vt:lpstr>Případ č. 1 - dohra</vt:lpstr>
      <vt:lpstr>Případ č. 2 – domácí porod 2017 </vt:lpstr>
      <vt:lpstr>Případ č. 2 – domácí porod</vt:lpstr>
      <vt:lpstr>Případ č. 2 – dohra</vt:lpstr>
      <vt:lpstr>Případ č. 3 – plánovaný domácí porod, 2017</vt:lpstr>
      <vt:lpstr>Případ č. 3 – domácí porod</vt:lpstr>
      <vt:lpstr>Prezentace aplikace PowerPoint</vt:lpstr>
      <vt:lpstr>Naše zkušenosti s „plánovanými“ domácími porody? </vt:lpstr>
      <vt:lpstr>Řešení? </vt:lpstr>
      <vt:lpstr>Status quo?</vt:lpstr>
      <vt:lpstr>Porodní asistentka legálně?</vt:lpstr>
      <vt:lpstr>Porodní domy?</vt:lpstr>
      <vt:lpstr>Domácí prostředí v porodnicích?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Igor Kuba</dc:creator>
  <cp:lastModifiedBy>KUBALOVÁ Jana, MUDr.</cp:lastModifiedBy>
  <cp:revision>47</cp:revision>
  <cp:lastPrinted>2019-11-19T18:10:39Z</cp:lastPrinted>
  <dcterms:created xsi:type="dcterms:W3CDTF">2018-05-10T12:35:52Z</dcterms:created>
  <dcterms:modified xsi:type="dcterms:W3CDTF">2019-11-19T18:15:14Z</dcterms:modified>
</cp:coreProperties>
</file>